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59" r:id="rId7"/>
    <p:sldId id="263" r:id="rId8"/>
    <p:sldId id="264" r:id="rId9"/>
    <p:sldId id="26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0E6F-4E45-40D1-80B5-C3AD2954DB2F}"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90E6F-4E45-40D1-80B5-C3AD2954DB2F}"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90E6F-4E45-40D1-80B5-C3AD2954DB2F}"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90E6F-4E45-40D1-80B5-C3AD2954DB2F}"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890E6F-4E45-40D1-80B5-C3AD2954DB2F}"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890E6F-4E45-40D1-80B5-C3AD2954DB2F}"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890E6F-4E45-40D1-80B5-C3AD2954DB2F}" type="datetimeFigureOut">
              <a:rPr lang="en-US" smtClean="0"/>
              <a:pPr/>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890E6F-4E45-40D1-80B5-C3AD2954DB2F}" type="datetimeFigureOut">
              <a:rPr lang="en-US" smtClean="0"/>
              <a:pPr/>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90E6F-4E45-40D1-80B5-C3AD2954DB2F}" type="datetimeFigureOut">
              <a:rPr lang="en-US" smtClean="0"/>
              <a:pPr/>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90E6F-4E45-40D1-80B5-C3AD2954DB2F}"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90E6F-4E45-40D1-80B5-C3AD2954DB2F}"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F0477-4490-49E1-A441-E3A0845545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0E6F-4E45-40D1-80B5-C3AD2954DB2F}" type="datetimeFigureOut">
              <a:rPr lang="en-US" smtClean="0"/>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0477-4490-49E1-A441-E3A0845545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599"/>
          </a:xfrm>
        </p:spPr>
        <p:txBody>
          <a:bodyPr>
            <a:noAutofit/>
          </a:bodyPr>
          <a:lstStyle/>
          <a:p>
            <a:r>
              <a:rPr lang="en-US" b="1" dirty="0" smtClean="0"/>
              <a:t>Water resources</a:t>
            </a:r>
            <a:endParaRPr lang="en-US" b="1" dirty="0"/>
          </a:p>
        </p:txBody>
      </p:sp>
      <p:sp>
        <p:nvSpPr>
          <p:cNvPr id="3" name="Subtitle 2"/>
          <p:cNvSpPr>
            <a:spLocks noGrp="1"/>
          </p:cNvSpPr>
          <p:nvPr>
            <p:ph type="subTitle" idx="1"/>
          </p:nvPr>
        </p:nvSpPr>
        <p:spPr>
          <a:xfrm>
            <a:off x="304800" y="1066800"/>
            <a:ext cx="8610600" cy="5105400"/>
          </a:xfrm>
        </p:spPr>
        <p:txBody>
          <a:bodyPr>
            <a:normAutofit fontScale="70000" lnSpcReduction="20000"/>
          </a:bodyPr>
          <a:lstStyle/>
          <a:p>
            <a:pPr>
              <a:buFont typeface="Wingdings" pitchFamily="2" charset="2"/>
              <a:buChar char="Ø"/>
            </a:pPr>
            <a:r>
              <a:rPr lang="en-US" sz="3400" b="1" i="1" dirty="0" smtClean="0">
                <a:solidFill>
                  <a:schemeClr val="tx2"/>
                </a:solidFill>
              </a:rPr>
              <a:t>Water is an indispensable natural resource on this earth on which all life depends. About 97% of the earth's surface is covered by water and most of the animals and plants have 60-65% water in their body.</a:t>
            </a:r>
          </a:p>
          <a:p>
            <a:r>
              <a:rPr lang="en-US" sz="4000" b="1" i="1" dirty="0" smtClean="0">
                <a:solidFill>
                  <a:schemeClr val="accent3">
                    <a:lumMod val="50000"/>
                  </a:schemeClr>
                </a:solidFill>
              </a:rPr>
              <a:t>WATER IS AN UNIQUE RESOURCE</a:t>
            </a:r>
          </a:p>
          <a:p>
            <a:pPr>
              <a:buFont typeface="Wingdings" pitchFamily="2" charset="2"/>
              <a:buChar char="Ø"/>
            </a:pPr>
            <a:r>
              <a:rPr lang="en-US" sz="3400" b="1" i="1" dirty="0" smtClean="0">
                <a:solidFill>
                  <a:schemeClr val="accent6">
                    <a:lumMod val="50000"/>
                  </a:schemeClr>
                </a:solidFill>
              </a:rPr>
              <a:t>Water is characterized by certain unique features which make it a marvelous resource:</a:t>
            </a:r>
          </a:p>
          <a:p>
            <a:pPr algn="l"/>
            <a:r>
              <a:rPr lang="en-US" sz="3400" b="1" i="1" dirty="0" smtClean="0">
                <a:solidFill>
                  <a:schemeClr val="tx2"/>
                </a:solidFill>
              </a:rPr>
              <a:t>1). It exist as a liquid over a wide range of temperature i.e. from 0°C to 100°C.</a:t>
            </a:r>
          </a:p>
          <a:p>
            <a:pPr algn="l"/>
            <a:r>
              <a:rPr lang="en-US" sz="3400" b="1" i="1" dirty="0" smtClean="0">
                <a:solidFill>
                  <a:schemeClr val="tx2"/>
                </a:solidFill>
              </a:rPr>
              <a:t>2) It has the highest specific heat, due to which it warms up and cools down very slowly.</a:t>
            </a:r>
          </a:p>
          <a:p>
            <a:pPr algn="l"/>
            <a:r>
              <a:rPr lang="en-US" sz="3400" b="1" i="1" dirty="0" smtClean="0">
                <a:solidFill>
                  <a:schemeClr val="tx2"/>
                </a:solidFill>
              </a:rPr>
              <a:t>3) It has a high latent heat of vaporization. </a:t>
            </a:r>
          </a:p>
          <a:p>
            <a:pPr algn="l"/>
            <a:r>
              <a:rPr lang="en-US" sz="3400" b="1" i="1" dirty="0" smtClean="0">
                <a:solidFill>
                  <a:schemeClr val="tx2"/>
                </a:solidFill>
              </a:rPr>
              <a:t>4) It is an excellent solvent for several nutrients. Thus, it can serve as a very good carrier of nutrients, including oxygen, which are essential for life.</a:t>
            </a:r>
          </a:p>
          <a:p>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Water use and over-exploitation</a:t>
            </a:r>
            <a:endParaRPr lang="en-US" b="1" dirty="0"/>
          </a:p>
        </p:txBody>
      </p:sp>
      <p:sp>
        <p:nvSpPr>
          <p:cNvPr id="3" name="Content Placeholder 2"/>
          <p:cNvSpPr>
            <a:spLocks noGrp="1"/>
          </p:cNvSpPr>
          <p:nvPr>
            <p:ph idx="1"/>
          </p:nvPr>
        </p:nvSpPr>
        <p:spPr>
          <a:xfrm>
            <a:off x="457200" y="1143000"/>
            <a:ext cx="8229600" cy="5410200"/>
          </a:xfrm>
        </p:spPr>
        <p:txBody>
          <a:bodyPr>
            <a:noAutofit/>
          </a:bodyPr>
          <a:lstStyle/>
          <a:p>
            <a:pPr>
              <a:buFont typeface="Wingdings" pitchFamily="2" charset="2"/>
              <a:buChar char="Ø"/>
            </a:pPr>
            <a:r>
              <a:rPr lang="en-US" sz="2800" b="1" i="1" dirty="0" smtClean="0">
                <a:solidFill>
                  <a:schemeClr val="tx2"/>
                </a:solidFill>
              </a:rPr>
              <a:t>Water is absolutely essential for life. Most of the life processes take place in water contained in the body.</a:t>
            </a:r>
          </a:p>
          <a:p>
            <a:pPr>
              <a:buFont typeface="Wingdings" pitchFamily="2" charset="2"/>
              <a:buChar char="Ø"/>
            </a:pPr>
            <a:r>
              <a:rPr lang="en-US" sz="2800" b="1" i="1" dirty="0" smtClean="0">
                <a:solidFill>
                  <a:schemeClr val="tx2"/>
                </a:solidFill>
              </a:rPr>
              <a:t>Uptake of nutrients, their distribution in the body, regulation of temperature, and removal of wastes are all mediated through water.</a:t>
            </a:r>
          </a:p>
          <a:p>
            <a:pPr>
              <a:buFont typeface="Wingdings" pitchFamily="2" charset="2"/>
              <a:buChar char="Ø"/>
            </a:pPr>
            <a:r>
              <a:rPr lang="en-US" sz="2800" b="1" i="1" dirty="0" smtClean="0">
                <a:solidFill>
                  <a:schemeClr val="tx2"/>
                </a:solidFill>
              </a:rPr>
              <a:t>Human beings depend on water for almost every developmental activity. Water is use for drinking, irrigation, transportation, washing and waste disposal for industries and used as a coolant for thermal power plants.</a:t>
            </a:r>
          </a:p>
          <a:p>
            <a:pPr>
              <a:buFont typeface="Wingdings" pitchFamily="2" charset="2"/>
              <a:buChar char="Ø"/>
            </a:pPr>
            <a:r>
              <a:rPr lang="en-US" sz="2800" b="1" i="1" dirty="0" smtClean="0">
                <a:solidFill>
                  <a:schemeClr val="tx2"/>
                </a:solidFill>
              </a:rPr>
              <a:t>Water shapes the earth surface and regulates our climate.</a:t>
            </a:r>
            <a:endParaRPr lang="en-US" sz="2800" b="1" i="1"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5867400"/>
          </a:xfrm>
        </p:spPr>
        <p:txBody>
          <a:bodyPr>
            <a:noAutofit/>
          </a:bodyPr>
          <a:lstStyle/>
          <a:p>
            <a:pPr>
              <a:buFont typeface="Wingdings" pitchFamily="2" charset="2"/>
              <a:buChar char="Ø"/>
            </a:pPr>
            <a:r>
              <a:rPr lang="en-US" sz="2400" b="1" dirty="0" smtClean="0"/>
              <a:t>Water use by humans is of two types: </a:t>
            </a:r>
          </a:p>
          <a:p>
            <a:pPr>
              <a:buNone/>
            </a:pPr>
            <a:r>
              <a:rPr lang="en-US" sz="2400" b="1" i="1" dirty="0" smtClean="0">
                <a:solidFill>
                  <a:schemeClr val="tx2"/>
                </a:solidFill>
              </a:rPr>
              <a:t> </a:t>
            </a:r>
            <a:r>
              <a:rPr lang="en-US" sz="2400" b="1" i="1" dirty="0" smtClean="0">
                <a:solidFill>
                  <a:schemeClr val="tx2"/>
                </a:solidFill>
              </a:rPr>
              <a:t> (1). </a:t>
            </a:r>
            <a:r>
              <a:rPr lang="en-US" sz="2400" b="1" i="1" dirty="0" smtClean="0">
                <a:solidFill>
                  <a:schemeClr val="accent6">
                    <a:lumMod val="75000"/>
                  </a:schemeClr>
                </a:solidFill>
              </a:rPr>
              <a:t>Water withdrawn:- </a:t>
            </a:r>
            <a:r>
              <a:rPr lang="en-US" sz="2400" b="1" i="1" dirty="0" smtClean="0">
                <a:solidFill>
                  <a:schemeClr val="tx2"/>
                </a:solidFill>
              </a:rPr>
              <a:t>Taking water from groundwater or surface water resource.</a:t>
            </a:r>
          </a:p>
          <a:p>
            <a:pPr>
              <a:buNone/>
            </a:pPr>
            <a:r>
              <a:rPr lang="en-US" sz="2400" b="1" i="1" dirty="0" smtClean="0">
                <a:solidFill>
                  <a:schemeClr val="tx2"/>
                </a:solidFill>
              </a:rPr>
              <a:t>  (2</a:t>
            </a:r>
            <a:r>
              <a:rPr lang="en-US" sz="2400" b="1" i="1" dirty="0" smtClean="0">
                <a:solidFill>
                  <a:schemeClr val="accent6">
                    <a:lumMod val="75000"/>
                  </a:schemeClr>
                </a:solidFill>
              </a:rPr>
              <a:t>).Water consumption:-</a:t>
            </a:r>
            <a:r>
              <a:rPr lang="en-US" sz="2400" b="1" i="1" dirty="0" smtClean="0">
                <a:solidFill>
                  <a:schemeClr val="tx2"/>
                </a:solidFill>
              </a:rPr>
              <a:t>The water which is taken up but not returned for reuse.</a:t>
            </a:r>
          </a:p>
          <a:p>
            <a:pPr>
              <a:buNone/>
            </a:pPr>
            <a:r>
              <a:rPr lang="en-US" sz="2400" b="1" i="1" dirty="0" smtClean="0">
                <a:solidFill>
                  <a:schemeClr val="tx2"/>
                </a:solidFill>
              </a:rPr>
              <a:t>Globally, only about 60 percent of the water withdrawn is consumed. Rest is lost through evaporation.</a:t>
            </a:r>
          </a:p>
          <a:p>
            <a:pPr>
              <a:buNone/>
            </a:pPr>
            <a:r>
              <a:rPr lang="en-US" sz="2400" b="1" i="1" dirty="0" smtClean="0">
                <a:solidFill>
                  <a:schemeClr val="tx2"/>
                </a:solidFill>
              </a:rPr>
              <a:t>With increasing population pressure and rapid development, the demands for water withdrawal have increased tremendously. </a:t>
            </a:r>
          </a:p>
          <a:p>
            <a:pPr>
              <a:buNone/>
            </a:pPr>
            <a:r>
              <a:rPr lang="en-US" sz="2400" b="1" i="1" dirty="0" smtClean="0">
                <a:solidFill>
                  <a:schemeClr val="tx2"/>
                </a:solidFill>
              </a:rPr>
              <a:t>On a global average 70% of water withdrawn is used for agriculture. In India 93% water is used in agriculture. In Kuwait, a water-poor country, only 4% water is used in crop lands.</a:t>
            </a:r>
          </a:p>
          <a:p>
            <a:pPr>
              <a:buNone/>
            </a:pPr>
            <a:r>
              <a:rPr lang="en-US" sz="2400" b="1" i="1" dirty="0" smtClean="0">
                <a:solidFill>
                  <a:schemeClr val="tx2"/>
                </a:solidFill>
              </a:rPr>
              <a:t>On a global average, 25% of water is used in industrial sector.</a:t>
            </a:r>
            <a:endParaRPr lang="en-US" sz="2400" b="1" i="1"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10200"/>
          </a:xfrm>
        </p:spPr>
        <p:txBody>
          <a:bodyPr>
            <a:normAutofit/>
          </a:bodyPr>
          <a:lstStyle/>
          <a:p>
            <a:pPr>
              <a:buFont typeface="Wingdings" pitchFamily="2" charset="2"/>
              <a:buChar char="Ø"/>
            </a:pPr>
            <a:r>
              <a:rPr lang="en-US" b="1" i="1" dirty="0" smtClean="0">
                <a:solidFill>
                  <a:schemeClr val="tx2"/>
                </a:solidFill>
              </a:rPr>
              <a:t>In European countries more than 70% of water withdrawn is used in agriculture, while it is only 5% in less developed countries.</a:t>
            </a:r>
          </a:p>
          <a:p>
            <a:pPr>
              <a:buFont typeface="Wingdings" pitchFamily="2" charset="2"/>
              <a:buChar char="Ø"/>
            </a:pPr>
            <a:r>
              <a:rPr lang="en-US" b="1" i="1" dirty="0" smtClean="0">
                <a:solidFill>
                  <a:schemeClr val="tx2"/>
                </a:solidFill>
              </a:rPr>
              <a:t>Per capita use of water varies largely in different countries. An average family of 4 persons in USA uses 1000m³ of water, which is many times higher than that in developing countries.</a:t>
            </a:r>
            <a:endParaRPr lang="en-US" b="1" i="1"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ch\Downloads\water-resources-4-638.jpg"/>
          <p:cNvPicPr>
            <a:picLocks noGrp="1" noChangeAspect="1" noChangeArrowheads="1"/>
          </p:cNvPicPr>
          <p:nvPr>
            <p:ph idx="1"/>
          </p:nvPr>
        </p:nvPicPr>
        <p:blipFill>
          <a:blip r:embed="rId2" cstate="print"/>
          <a:srcRect/>
          <a:stretch>
            <a:fillRect/>
          </a:stretch>
        </p:blipFill>
        <p:spPr bwMode="auto">
          <a:xfrm>
            <a:off x="609600" y="381000"/>
            <a:ext cx="8153400" cy="5943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water-resources-5-638.jpg"/>
          <p:cNvPicPr>
            <a:picLocks noGrp="1" noChangeAspect="1" noChangeArrowheads="1"/>
          </p:cNvPicPr>
          <p:nvPr>
            <p:ph idx="1"/>
          </p:nvPr>
        </p:nvPicPr>
        <p:blipFill>
          <a:blip r:embed="rId2" cstate="print"/>
          <a:srcRect/>
          <a:stretch>
            <a:fillRect/>
          </a:stretch>
        </p:blipFill>
        <p:spPr bwMode="auto">
          <a:xfrm>
            <a:off x="381000" y="457200"/>
            <a:ext cx="8305799" cy="5791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water-resources-6-638.jpg"/>
          <p:cNvPicPr>
            <a:picLocks noGrp="1" noChangeAspect="1" noChangeArrowheads="1"/>
          </p:cNvPicPr>
          <p:nvPr>
            <p:ph idx="1"/>
          </p:nvPr>
        </p:nvPicPr>
        <p:blipFill>
          <a:blip r:embed="rId2" cstate="print"/>
          <a:srcRect/>
          <a:stretch>
            <a:fillRect/>
          </a:stretch>
        </p:blipFill>
        <p:spPr bwMode="auto">
          <a:xfrm>
            <a:off x="609600" y="304800"/>
            <a:ext cx="8001000" cy="6172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water-resources-7-638.jpg"/>
          <p:cNvPicPr>
            <a:picLocks noGrp="1" noChangeAspect="1" noChangeArrowheads="1"/>
          </p:cNvPicPr>
          <p:nvPr>
            <p:ph idx="1"/>
          </p:nvPr>
        </p:nvPicPr>
        <p:blipFill>
          <a:blip r:embed="rId2" cstate="print"/>
          <a:srcRect/>
          <a:stretch>
            <a:fillRect/>
          </a:stretch>
        </p:blipFill>
        <p:spPr bwMode="auto">
          <a:xfrm>
            <a:off x="304800" y="381000"/>
            <a:ext cx="8534400" cy="609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ch\Downloads\water-resources-8-638.jpg"/>
          <p:cNvPicPr>
            <a:picLocks noGrp="1" noChangeAspect="1" noChangeArrowheads="1"/>
          </p:cNvPicPr>
          <p:nvPr>
            <p:ph idx="1"/>
          </p:nvPr>
        </p:nvPicPr>
        <p:blipFill>
          <a:blip r:embed="rId2" cstate="print"/>
          <a:srcRect/>
          <a:stretch>
            <a:fillRect/>
          </a:stretch>
        </p:blipFill>
        <p:spPr bwMode="auto">
          <a:xfrm>
            <a:off x="381000" y="304800"/>
            <a:ext cx="8458200" cy="6019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Downloads\water-resources-9-638.jpg"/>
          <p:cNvPicPr>
            <a:picLocks noGrp="1" noChangeAspect="1" noChangeArrowheads="1"/>
          </p:cNvPicPr>
          <p:nvPr>
            <p:ph idx="1"/>
          </p:nvPr>
        </p:nvPicPr>
        <p:blipFill>
          <a:blip r:embed="rId2" cstate="print"/>
          <a:srcRect/>
          <a:stretch>
            <a:fillRect/>
          </a:stretch>
        </p:blipFill>
        <p:spPr bwMode="auto">
          <a:xfrm>
            <a:off x="381000" y="533400"/>
            <a:ext cx="8382000" cy="6019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ch\Downloads\water-resources-10-638.jpg"/>
          <p:cNvPicPr>
            <a:picLocks noGrp="1" noChangeAspect="1" noChangeArrowheads="1"/>
          </p:cNvPicPr>
          <p:nvPr>
            <p:ph idx="1"/>
          </p:nvPr>
        </p:nvPicPr>
        <p:blipFill>
          <a:blip r:embed="rId2" cstate="print"/>
          <a:srcRect/>
          <a:stretch>
            <a:fillRect/>
          </a:stretch>
        </p:blipFill>
        <p:spPr bwMode="auto">
          <a:xfrm>
            <a:off x="381000" y="228600"/>
            <a:ext cx="8534399" cy="6248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b="1" dirty="0" smtClean="0"/>
              <a:t>HYDROLOGICAL CYCLE</a:t>
            </a:r>
            <a:endParaRPr lang="en-US" b="1" dirty="0"/>
          </a:p>
        </p:txBody>
      </p:sp>
      <p:sp>
        <p:nvSpPr>
          <p:cNvPr id="3" name="Content Placeholder 2"/>
          <p:cNvSpPr>
            <a:spLocks noGrp="1"/>
          </p:cNvSpPr>
          <p:nvPr>
            <p:ph idx="1"/>
          </p:nvPr>
        </p:nvSpPr>
        <p:spPr>
          <a:xfrm>
            <a:off x="304800" y="1143000"/>
            <a:ext cx="8610600" cy="5486400"/>
          </a:xfrm>
        </p:spPr>
        <p:txBody>
          <a:bodyPr>
            <a:noAutofit/>
          </a:bodyPr>
          <a:lstStyle/>
          <a:p>
            <a:pPr>
              <a:buFont typeface="Wingdings" pitchFamily="2" charset="2"/>
              <a:buChar char="Ø"/>
            </a:pPr>
            <a:r>
              <a:rPr lang="en-US" sz="2400" b="1" i="1" dirty="0" smtClean="0">
                <a:solidFill>
                  <a:schemeClr val="tx2"/>
                </a:solidFill>
              </a:rPr>
              <a:t>The hydrological cycle continuously purifies, recycles and distributes fresh water.</a:t>
            </a:r>
          </a:p>
          <a:p>
            <a:pPr>
              <a:buFont typeface="Wingdings" pitchFamily="2" charset="2"/>
              <a:buChar char="Ø"/>
            </a:pPr>
            <a:r>
              <a:rPr lang="en-US" sz="2400" b="1" i="1" dirty="0" smtClean="0">
                <a:solidFill>
                  <a:schemeClr val="tx2"/>
                </a:solidFill>
              </a:rPr>
              <a:t>The water we use keeps on cycling endlessly through the environment, which we call as hydrological cycle.</a:t>
            </a:r>
          </a:p>
          <a:p>
            <a:pPr>
              <a:buFont typeface="Wingdings" pitchFamily="2" charset="2"/>
              <a:buChar char="Ø"/>
            </a:pPr>
            <a:r>
              <a:rPr lang="en-US" sz="2400" b="1" i="1" dirty="0" smtClean="0">
                <a:solidFill>
                  <a:schemeClr val="tx2"/>
                </a:solidFill>
              </a:rPr>
              <a:t>The water from various moist and wet surface evaporates and falls again on the earth in the form of rain or snow and passes through living organisms and ultimately returns to the oceans.</a:t>
            </a:r>
          </a:p>
          <a:p>
            <a:pPr>
              <a:buFont typeface="Wingdings" pitchFamily="2" charset="2"/>
              <a:buChar char="Ø"/>
            </a:pPr>
            <a:r>
              <a:rPr lang="en-US" sz="2400" b="1" i="1" dirty="0" smtClean="0">
                <a:solidFill>
                  <a:schemeClr val="tx2"/>
                </a:solidFill>
              </a:rPr>
              <a:t>Every year about 1.4 inch thick layer of water evaporates from the oceans, more than 90% of which return to the oceans by hydrological cycle.</a:t>
            </a:r>
          </a:p>
          <a:p>
            <a:pPr>
              <a:buFont typeface="Wingdings" pitchFamily="2" charset="2"/>
              <a:buChar char="Ø"/>
            </a:pPr>
            <a:r>
              <a:rPr lang="en-US" sz="2400" b="1" i="1" dirty="0" smtClean="0">
                <a:solidFill>
                  <a:schemeClr val="tx2"/>
                </a:solidFill>
              </a:rPr>
              <a:t>Solar energy drives the water cycle by evaporating it from various water bodies, which subsequently return through rainfall or snow. </a:t>
            </a:r>
          </a:p>
          <a:p>
            <a:pPr>
              <a:buNone/>
            </a:pP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Floods</a:t>
            </a:r>
            <a:endParaRPr lang="en-US" b="1" dirty="0"/>
          </a:p>
        </p:txBody>
      </p:sp>
      <p:pic>
        <p:nvPicPr>
          <p:cNvPr id="8194" name="Picture 2" descr="C:\Users\Tech\Downloads\water-resources-17-638.jpg"/>
          <p:cNvPicPr>
            <a:picLocks noGrp="1" noChangeAspect="1" noChangeArrowheads="1"/>
          </p:cNvPicPr>
          <p:nvPr>
            <p:ph idx="1"/>
          </p:nvPr>
        </p:nvPicPr>
        <p:blipFill>
          <a:blip r:embed="rId2" cstate="print"/>
          <a:srcRect/>
          <a:stretch>
            <a:fillRect/>
          </a:stretch>
        </p:blipFill>
        <p:spPr bwMode="auto">
          <a:xfrm>
            <a:off x="609600" y="1219200"/>
            <a:ext cx="8077200" cy="5181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Types</a:t>
            </a:r>
            <a:endParaRPr lang="en-US" b="1" dirty="0"/>
          </a:p>
        </p:txBody>
      </p:sp>
      <p:pic>
        <p:nvPicPr>
          <p:cNvPr id="9218" name="Picture 2" descr="C:\Users\Tech\Downloads\water-resources-18-638.jpg"/>
          <p:cNvPicPr>
            <a:picLocks noGrp="1" noChangeAspect="1" noChangeArrowheads="1"/>
          </p:cNvPicPr>
          <p:nvPr>
            <p:ph idx="1"/>
          </p:nvPr>
        </p:nvPicPr>
        <p:blipFill>
          <a:blip r:embed="rId2" cstate="print"/>
          <a:srcRect/>
          <a:stretch>
            <a:fillRect/>
          </a:stretch>
        </p:blipFill>
        <p:spPr bwMode="auto">
          <a:xfrm>
            <a:off x="533400" y="990600"/>
            <a:ext cx="8153400" cy="5562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ch\Downloads\water-resources-19-638.jpg"/>
          <p:cNvPicPr>
            <a:picLocks noGrp="1" noChangeAspect="1" noChangeArrowheads="1"/>
          </p:cNvPicPr>
          <p:nvPr>
            <p:ph idx="1"/>
          </p:nvPr>
        </p:nvPicPr>
        <p:blipFill>
          <a:blip r:embed="rId2" cstate="print"/>
          <a:srcRect/>
          <a:stretch>
            <a:fillRect/>
          </a:stretch>
        </p:blipFill>
        <p:spPr bwMode="auto">
          <a:xfrm>
            <a:off x="457200" y="381000"/>
            <a:ext cx="8305800" cy="5791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causes</a:t>
            </a:r>
            <a:endParaRPr lang="en-US" b="1" dirty="0"/>
          </a:p>
        </p:txBody>
      </p:sp>
      <p:pic>
        <p:nvPicPr>
          <p:cNvPr id="11266" name="Picture 2" descr="C:\Users\Tech\Downloads\water-resources-20-638.jpg"/>
          <p:cNvPicPr>
            <a:picLocks noGrp="1" noChangeAspect="1" noChangeArrowheads="1"/>
          </p:cNvPicPr>
          <p:nvPr>
            <p:ph idx="1"/>
          </p:nvPr>
        </p:nvPicPr>
        <p:blipFill>
          <a:blip r:embed="rId2" cstate="print"/>
          <a:srcRect/>
          <a:stretch>
            <a:fillRect/>
          </a:stretch>
        </p:blipFill>
        <p:spPr bwMode="auto">
          <a:xfrm>
            <a:off x="533400" y="990600"/>
            <a:ext cx="8000999" cy="5562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ch\Downloads\water-resources-21-638.jpg"/>
          <p:cNvPicPr>
            <a:picLocks noGrp="1" noChangeAspect="1" noChangeArrowheads="1"/>
          </p:cNvPicPr>
          <p:nvPr>
            <p:ph idx="1"/>
          </p:nvPr>
        </p:nvPicPr>
        <p:blipFill>
          <a:blip r:embed="rId2" cstate="print"/>
          <a:srcRect/>
          <a:stretch>
            <a:fillRect/>
          </a:stretch>
        </p:blipFill>
        <p:spPr bwMode="auto">
          <a:xfrm>
            <a:off x="533400" y="228600"/>
            <a:ext cx="8229600" cy="6248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Impacts</a:t>
            </a:r>
            <a:endParaRPr lang="en-US" b="1" dirty="0"/>
          </a:p>
        </p:txBody>
      </p:sp>
      <p:pic>
        <p:nvPicPr>
          <p:cNvPr id="13314" name="Picture 2" descr="C:\Users\Tech\Downloads\water-resources-22-638.jpg"/>
          <p:cNvPicPr>
            <a:picLocks noGrp="1" noChangeAspect="1" noChangeArrowheads="1"/>
          </p:cNvPicPr>
          <p:nvPr>
            <p:ph idx="1"/>
          </p:nvPr>
        </p:nvPicPr>
        <p:blipFill>
          <a:blip r:embed="rId2" cstate="print"/>
          <a:srcRect/>
          <a:stretch>
            <a:fillRect/>
          </a:stretch>
        </p:blipFill>
        <p:spPr bwMode="auto">
          <a:xfrm>
            <a:off x="381000" y="1066800"/>
            <a:ext cx="8458200" cy="5638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ech\Downloads\water-resources-23-638.jpg"/>
          <p:cNvPicPr>
            <a:picLocks noGrp="1" noChangeAspect="1" noChangeArrowheads="1"/>
          </p:cNvPicPr>
          <p:nvPr>
            <p:ph idx="1"/>
          </p:nvPr>
        </p:nvPicPr>
        <p:blipFill>
          <a:blip r:embed="rId2" cstate="print"/>
          <a:srcRect/>
          <a:stretch>
            <a:fillRect/>
          </a:stretch>
        </p:blipFill>
        <p:spPr bwMode="auto">
          <a:xfrm>
            <a:off x="457200" y="304800"/>
            <a:ext cx="8229600" cy="6172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Drought</a:t>
            </a:r>
            <a:endParaRPr lang="en-US" b="1" dirty="0"/>
          </a:p>
        </p:txBody>
      </p:sp>
      <p:pic>
        <p:nvPicPr>
          <p:cNvPr id="15362" name="Picture 2" descr="C:\Users\Tech\Downloads\water-resources-24-638.jpg"/>
          <p:cNvPicPr>
            <a:picLocks noGrp="1" noChangeAspect="1" noChangeArrowheads="1"/>
          </p:cNvPicPr>
          <p:nvPr>
            <p:ph idx="1"/>
          </p:nvPr>
        </p:nvPicPr>
        <p:blipFill>
          <a:blip r:embed="rId2" cstate="print"/>
          <a:srcRect/>
          <a:stretch>
            <a:fillRect/>
          </a:stretch>
        </p:blipFill>
        <p:spPr bwMode="auto">
          <a:xfrm>
            <a:off x="228600" y="1066800"/>
            <a:ext cx="8534400" cy="5410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ech\Downloads\water-resources-25-638.jpg"/>
          <p:cNvPicPr>
            <a:picLocks noGrp="1" noChangeAspect="1" noChangeArrowheads="1"/>
          </p:cNvPicPr>
          <p:nvPr>
            <p:ph idx="1"/>
          </p:nvPr>
        </p:nvPicPr>
        <p:blipFill>
          <a:blip r:embed="rId2" cstate="print"/>
          <a:srcRect/>
          <a:stretch>
            <a:fillRect/>
          </a:stretch>
        </p:blipFill>
        <p:spPr bwMode="auto">
          <a:xfrm>
            <a:off x="457200" y="381000"/>
            <a:ext cx="8229600" cy="6172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Tech\Downloads\water-resources-26-638.jpg"/>
          <p:cNvPicPr>
            <a:picLocks noGrp="1" noChangeAspect="1" noChangeArrowheads="1"/>
          </p:cNvPicPr>
          <p:nvPr>
            <p:ph idx="1"/>
          </p:nvPr>
        </p:nvPicPr>
        <p:blipFill>
          <a:blip r:embed="rId2" cstate="print"/>
          <a:srcRect/>
          <a:stretch>
            <a:fillRect/>
          </a:stretch>
        </p:blipFill>
        <p:spPr bwMode="auto">
          <a:xfrm>
            <a:off x="304800" y="304800"/>
            <a:ext cx="8534400" cy="6172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Hydrological Cycle</a:t>
            </a:r>
            <a:endParaRPr lang="en-US" b="1" dirty="0"/>
          </a:p>
        </p:txBody>
      </p:sp>
      <p:pic>
        <p:nvPicPr>
          <p:cNvPr id="1026" name="Picture 2" descr="C:\Users\Tech\Downloads\images (12).jpeg"/>
          <p:cNvPicPr>
            <a:picLocks noGrp="1" noChangeAspect="1" noChangeArrowheads="1"/>
          </p:cNvPicPr>
          <p:nvPr>
            <p:ph idx="1"/>
          </p:nvPr>
        </p:nvPicPr>
        <p:blipFill>
          <a:blip r:embed="rId2" cstate="print"/>
          <a:srcRect/>
          <a:stretch>
            <a:fillRect/>
          </a:stretch>
        </p:blipFill>
        <p:spPr bwMode="auto">
          <a:xfrm>
            <a:off x="685800" y="1143000"/>
            <a:ext cx="8001000" cy="5410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Tech\Downloads\water-resources-27-638.jpg"/>
          <p:cNvPicPr>
            <a:picLocks noChangeAspect="1" noChangeArrowheads="1"/>
          </p:cNvPicPr>
          <p:nvPr/>
        </p:nvPicPr>
        <p:blipFill>
          <a:blip r:embed="rId2" cstate="print"/>
          <a:srcRect/>
          <a:stretch>
            <a:fillRect/>
          </a:stretch>
        </p:blipFill>
        <p:spPr bwMode="auto">
          <a:xfrm>
            <a:off x="533400" y="457201"/>
            <a:ext cx="8305800" cy="60197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5562600" cy="639762"/>
          </a:xfrm>
        </p:spPr>
        <p:txBody>
          <a:bodyPr>
            <a:normAutofit fontScale="90000"/>
          </a:bodyPr>
          <a:lstStyle/>
          <a:p>
            <a:r>
              <a:rPr lang="en-US" b="1" dirty="0" smtClean="0"/>
              <a:t>Water cycle</a:t>
            </a:r>
            <a:endParaRPr lang="en-US" b="1" dirty="0"/>
          </a:p>
        </p:txBody>
      </p:sp>
      <p:pic>
        <p:nvPicPr>
          <p:cNvPr id="2050" name="Picture 2" descr="C:\Users\Tech\Downloads\images (13).jpeg"/>
          <p:cNvPicPr>
            <a:picLocks noGrp="1" noChangeAspect="1" noChangeArrowheads="1"/>
          </p:cNvPicPr>
          <p:nvPr>
            <p:ph idx="1"/>
          </p:nvPr>
        </p:nvPicPr>
        <p:blipFill>
          <a:blip r:embed="rId2" cstate="print"/>
          <a:srcRect/>
          <a:stretch>
            <a:fillRect/>
          </a:stretch>
        </p:blipFill>
        <p:spPr bwMode="auto">
          <a:xfrm>
            <a:off x="685800" y="990600"/>
            <a:ext cx="8153399" cy="54863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buFont typeface="Wingdings" pitchFamily="2" charset="2"/>
              <a:buChar char="Ø"/>
            </a:pPr>
            <a:r>
              <a:rPr lang="en-US" sz="2800" b="1" i="1" dirty="0" smtClean="0">
                <a:solidFill>
                  <a:schemeClr val="tx2"/>
                </a:solidFill>
              </a:rPr>
              <a:t>Plant too play a very important role by absorbing the groundwater from the soil and releasing it into the atmosphere by the process of transpiration.</a:t>
            </a:r>
          </a:p>
          <a:p>
            <a:pPr>
              <a:buNone/>
            </a:pPr>
            <a:endParaRPr lang="en-US" sz="2800" b="1" i="1" dirty="0" smtClean="0">
              <a:solidFill>
                <a:schemeClr val="tx2"/>
              </a:solidFill>
            </a:endParaRPr>
          </a:p>
          <a:p>
            <a:pPr>
              <a:buFont typeface="Wingdings" pitchFamily="2" charset="2"/>
              <a:buChar char="Ø"/>
            </a:pPr>
            <a:r>
              <a:rPr lang="en-US" sz="2800" b="1" i="1" dirty="0" smtClean="0">
                <a:solidFill>
                  <a:schemeClr val="tx2"/>
                </a:solidFill>
              </a:rPr>
              <a:t>Global distribution of water resources is quite uneven depending upon several geographic factors. Tropical rain forest areas receive maximum rainfall while the major world deserts occur in zones of dry, descending air (20°to 40° N and S) and receive very little rainfall.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distribution of water</a:t>
            </a:r>
            <a:endParaRPr lang="en-US" b="1" dirty="0"/>
          </a:p>
        </p:txBody>
      </p:sp>
      <p:sp>
        <p:nvSpPr>
          <p:cNvPr id="3" name="Content Placeholder 2"/>
          <p:cNvSpPr>
            <a:spLocks noGrp="1"/>
          </p:cNvSpPr>
          <p:nvPr>
            <p:ph idx="1"/>
          </p:nvPr>
        </p:nvSpPr>
        <p:spPr>
          <a:xfrm>
            <a:off x="228600" y="1295400"/>
            <a:ext cx="8686800" cy="5029200"/>
          </a:xfrm>
        </p:spPr>
        <p:txBody>
          <a:bodyPr>
            <a:noAutofit/>
          </a:bodyPr>
          <a:lstStyle/>
          <a:p>
            <a:pPr>
              <a:buFont typeface="Wingdings" pitchFamily="2" charset="2"/>
              <a:buChar char="Ø"/>
            </a:pPr>
            <a:r>
              <a:rPr lang="en-US" sz="2400" b="1" i="1" dirty="0" smtClean="0">
                <a:solidFill>
                  <a:schemeClr val="tx2"/>
                </a:solidFill>
              </a:rPr>
              <a:t>Although water is abundant on this earth, yet it is very precious.</a:t>
            </a:r>
          </a:p>
          <a:p>
            <a:pPr>
              <a:buFont typeface="Wingdings" pitchFamily="2" charset="2"/>
              <a:buChar char="Ø"/>
            </a:pPr>
            <a:r>
              <a:rPr lang="en-US" sz="2400" b="1" i="1" dirty="0" smtClean="0">
                <a:solidFill>
                  <a:schemeClr val="tx2"/>
                </a:solidFill>
              </a:rPr>
              <a:t>Out of the total water reserves of the world, about 97.5% is salty water (marine) and only 2.5% is fresh water.</a:t>
            </a:r>
          </a:p>
          <a:p>
            <a:pPr>
              <a:buFont typeface="Wingdings" pitchFamily="2" charset="2"/>
              <a:buChar char="Ø"/>
            </a:pPr>
            <a:r>
              <a:rPr lang="en-US" sz="2400" b="1" i="1" dirty="0" smtClean="0">
                <a:solidFill>
                  <a:schemeClr val="tx2"/>
                </a:solidFill>
              </a:rPr>
              <a:t>Even this small fraction of fresh water is not available to us as most of it is locked up in polar ice caps (1.98%) and just 1.2% is readily available to us in the form of groundwater and surface water (river and lakes), water in the atmosphere and living organisms.</a:t>
            </a:r>
          </a:p>
          <a:p>
            <a:pPr>
              <a:buFont typeface="Wingdings" pitchFamily="2" charset="2"/>
              <a:buChar char="Ø"/>
            </a:pPr>
            <a:r>
              <a:rPr lang="en-US" sz="2400" b="1" i="1" dirty="0" smtClean="0">
                <a:solidFill>
                  <a:schemeClr val="tx2">
                    <a:lumMod val="50000"/>
                  </a:schemeClr>
                </a:solidFill>
              </a:rPr>
              <a:t>OCEANS:- </a:t>
            </a:r>
            <a:r>
              <a:rPr lang="en-US" sz="2400" b="1" i="1" dirty="0" smtClean="0">
                <a:solidFill>
                  <a:schemeClr val="tx2"/>
                </a:solidFill>
              </a:rPr>
              <a:t>Oceans are ultimate sinks for all type of water. About 97.5% of total water is present in oceans. Salt content of ocean is about 3.5%. Sea water is not fit for human consumption and other anthropogenic activities without desalination.</a:t>
            </a:r>
            <a:endParaRPr lang="en-US" sz="2400" b="1" i="1"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Global distribution of water</a:t>
            </a:r>
            <a:endParaRPr lang="en-US" b="1" dirty="0"/>
          </a:p>
        </p:txBody>
      </p:sp>
      <p:pic>
        <p:nvPicPr>
          <p:cNvPr id="3074" name="Picture 2" descr="C:\Users\Tech\Downloads\Screenshot_20190921-230429.png"/>
          <p:cNvPicPr>
            <a:picLocks noGrp="1" noChangeAspect="1" noChangeArrowheads="1"/>
          </p:cNvPicPr>
          <p:nvPr>
            <p:ph idx="1"/>
          </p:nvPr>
        </p:nvPicPr>
        <p:blipFill>
          <a:blip r:embed="rId2" cstate="print"/>
          <a:srcRect/>
          <a:stretch>
            <a:fillRect/>
          </a:stretch>
        </p:blipFill>
        <p:spPr bwMode="auto">
          <a:xfrm>
            <a:off x="457200" y="990600"/>
            <a:ext cx="8229600" cy="5486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groundwater-pumps-2-638.jpg"/>
          <p:cNvPicPr>
            <a:picLocks noGrp="1" noChangeAspect="1" noChangeArrowheads="1"/>
          </p:cNvPicPr>
          <p:nvPr>
            <p:ph idx="1"/>
          </p:nvPr>
        </p:nvPicPr>
        <p:blipFill>
          <a:blip r:embed="rId2" cstate="print"/>
          <a:srcRect/>
          <a:stretch>
            <a:fillRect/>
          </a:stretch>
        </p:blipFill>
        <p:spPr bwMode="auto">
          <a:xfrm>
            <a:off x="457200" y="381000"/>
            <a:ext cx="8229599" cy="624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Autofit/>
          </a:bodyPr>
          <a:lstStyle/>
          <a:p>
            <a:r>
              <a:rPr lang="en-US" sz="2800" b="1" i="1" dirty="0" smtClean="0">
                <a:solidFill>
                  <a:schemeClr val="tx2">
                    <a:lumMod val="50000"/>
                  </a:schemeClr>
                </a:solidFill>
              </a:rPr>
              <a:t>Glaciers and ice: </a:t>
            </a:r>
            <a:r>
              <a:rPr lang="en-US" sz="2800" b="1" i="1" dirty="0" smtClean="0">
                <a:solidFill>
                  <a:schemeClr val="tx2"/>
                </a:solidFill>
              </a:rPr>
              <a:t>A major part of available approximately 2.5% of fresh water is locked up into glaciers and ice caps. These occur at high altitude or high latitude. </a:t>
            </a:r>
          </a:p>
          <a:p>
            <a:r>
              <a:rPr lang="en-US" sz="2800" b="1" i="1" dirty="0" smtClean="0">
                <a:solidFill>
                  <a:schemeClr val="tx2"/>
                </a:solidFill>
              </a:rPr>
              <a:t>Antarctic glacier contains approximately 85% of all the world’s ice. About 10% is made by </a:t>
            </a:r>
            <a:r>
              <a:rPr lang="en-US" sz="2800" b="1" i="1" dirty="0">
                <a:solidFill>
                  <a:schemeClr val="tx2"/>
                </a:solidFill>
              </a:rPr>
              <a:t>G</a:t>
            </a:r>
            <a:r>
              <a:rPr lang="en-US" sz="2800" b="1" i="1" dirty="0" smtClean="0">
                <a:solidFill>
                  <a:schemeClr val="tx2"/>
                </a:solidFill>
              </a:rPr>
              <a:t>reenland ice-sheet and Arctic ice-sheet. Rest 5% is in the form of snow on mountain peaks.</a:t>
            </a:r>
          </a:p>
          <a:p>
            <a:r>
              <a:rPr lang="en-US" sz="2800" b="1" i="1" dirty="0" smtClean="0">
                <a:solidFill>
                  <a:schemeClr val="tx2"/>
                </a:solidFill>
              </a:rPr>
              <a:t>So we have to use this precious fresh water very judiciously and wisely. As per UN estimate (2005), it is said that 2/3</a:t>
            </a:r>
            <a:r>
              <a:rPr lang="en-US" sz="2800" b="1" i="1" baseline="30000" dirty="0" smtClean="0">
                <a:solidFill>
                  <a:schemeClr val="tx2"/>
                </a:solidFill>
              </a:rPr>
              <a:t>rd</a:t>
            </a:r>
            <a:r>
              <a:rPr lang="en-US" sz="2800" b="1" i="1" dirty="0" smtClean="0">
                <a:solidFill>
                  <a:schemeClr val="tx2"/>
                </a:solidFill>
              </a:rPr>
              <a:t> of the world population will be suffering from acute water shortage by 2024.</a:t>
            </a:r>
            <a:endParaRPr lang="en-US" sz="2800" b="1" i="1"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901</Words>
  <Application>Microsoft Office PowerPoint</Application>
  <PresentationFormat>On-screen Show (4:3)</PresentationFormat>
  <Paragraphs>47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Water resources</vt:lpstr>
      <vt:lpstr>HYDROLOGICAL CYCLE</vt:lpstr>
      <vt:lpstr>Hydrological Cycle</vt:lpstr>
      <vt:lpstr>Water cycle</vt:lpstr>
      <vt:lpstr>Slide 5</vt:lpstr>
      <vt:lpstr>Global distribution of water</vt:lpstr>
      <vt:lpstr>Global distribution of water</vt:lpstr>
      <vt:lpstr>Slide 8</vt:lpstr>
      <vt:lpstr>Slide 9</vt:lpstr>
      <vt:lpstr>Water use and over-exploitation</vt:lpstr>
      <vt:lpstr>Slide 11</vt:lpstr>
      <vt:lpstr>Slide 12</vt:lpstr>
      <vt:lpstr>Slide 13</vt:lpstr>
      <vt:lpstr>Slide 14</vt:lpstr>
      <vt:lpstr>Slide 15</vt:lpstr>
      <vt:lpstr>Slide 16</vt:lpstr>
      <vt:lpstr>Slide 17</vt:lpstr>
      <vt:lpstr>Slide 18</vt:lpstr>
      <vt:lpstr>Slide 19</vt:lpstr>
      <vt:lpstr>Floods</vt:lpstr>
      <vt:lpstr>Types</vt:lpstr>
      <vt:lpstr>Slide 22</vt:lpstr>
      <vt:lpstr>causes</vt:lpstr>
      <vt:lpstr>Slide 24</vt:lpstr>
      <vt:lpstr>Impacts</vt:lpstr>
      <vt:lpstr>Slide 26</vt:lpstr>
      <vt:lpstr>Drought</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dc:title>
  <dc:creator>Tech</dc:creator>
  <cp:lastModifiedBy>Tech</cp:lastModifiedBy>
  <cp:revision>23</cp:revision>
  <dcterms:created xsi:type="dcterms:W3CDTF">2019-09-21T16:13:48Z</dcterms:created>
  <dcterms:modified xsi:type="dcterms:W3CDTF">2019-09-22T16:51:43Z</dcterms:modified>
</cp:coreProperties>
</file>